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4"/>
  </p:sldMasterIdLst>
  <p:notesMasterIdLst>
    <p:notesMasterId r:id="rId60"/>
  </p:notesMasterIdLst>
  <p:handoutMasterIdLst>
    <p:handoutMasterId r:id="rId61"/>
  </p:handoutMasterIdLst>
  <p:sldIdLst>
    <p:sldId id="284" r:id="rId5"/>
    <p:sldId id="350" r:id="rId6"/>
    <p:sldId id="356" r:id="rId7"/>
    <p:sldId id="359" r:id="rId8"/>
    <p:sldId id="360" r:id="rId9"/>
    <p:sldId id="361" r:id="rId10"/>
    <p:sldId id="320" r:id="rId11"/>
    <p:sldId id="321" r:id="rId12"/>
    <p:sldId id="309" r:id="rId13"/>
    <p:sldId id="307" r:id="rId14"/>
    <p:sldId id="319" r:id="rId15"/>
    <p:sldId id="351" r:id="rId16"/>
    <p:sldId id="352" r:id="rId17"/>
    <p:sldId id="353" r:id="rId18"/>
    <p:sldId id="354" r:id="rId19"/>
    <p:sldId id="366" r:id="rId20"/>
    <p:sldId id="323" r:id="rId21"/>
    <p:sldId id="308" r:id="rId22"/>
    <p:sldId id="325" r:id="rId23"/>
    <p:sldId id="326" r:id="rId24"/>
    <p:sldId id="327" r:id="rId25"/>
    <p:sldId id="328" r:id="rId26"/>
    <p:sldId id="329" r:id="rId27"/>
    <p:sldId id="331" r:id="rId28"/>
    <p:sldId id="311" r:id="rId29"/>
    <p:sldId id="312" r:id="rId30"/>
    <p:sldId id="324" r:id="rId31"/>
    <p:sldId id="342" r:id="rId32"/>
    <p:sldId id="339" r:id="rId33"/>
    <p:sldId id="343" r:id="rId34"/>
    <p:sldId id="344" r:id="rId35"/>
    <p:sldId id="341" r:id="rId36"/>
    <p:sldId id="310" r:id="rId37"/>
    <p:sldId id="313" r:id="rId38"/>
    <p:sldId id="314" r:id="rId39"/>
    <p:sldId id="315" r:id="rId40"/>
    <p:sldId id="316" r:id="rId41"/>
    <p:sldId id="304" r:id="rId42"/>
    <p:sldId id="305" r:id="rId43"/>
    <p:sldId id="317" r:id="rId44"/>
    <p:sldId id="347" r:id="rId45"/>
    <p:sldId id="336" r:id="rId46"/>
    <p:sldId id="337" r:id="rId47"/>
    <p:sldId id="306" r:id="rId48"/>
    <p:sldId id="332" r:id="rId49"/>
    <p:sldId id="362" r:id="rId50"/>
    <p:sldId id="363" r:id="rId51"/>
    <p:sldId id="364" r:id="rId52"/>
    <p:sldId id="365" r:id="rId53"/>
    <p:sldId id="333" r:id="rId54"/>
    <p:sldId id="334" r:id="rId55"/>
    <p:sldId id="335" r:id="rId56"/>
    <p:sldId id="348" r:id="rId57"/>
    <p:sldId id="338" r:id="rId58"/>
    <p:sldId id="349" r:id="rId5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72B"/>
    <a:srgbClr val="E8D191"/>
    <a:srgbClr val="DBB751"/>
    <a:srgbClr val="DCDEDD"/>
    <a:srgbClr val="C6C6C6"/>
    <a:srgbClr val="F0F1EE"/>
    <a:srgbClr val="B38D25"/>
    <a:srgbClr val="F9F9F9"/>
    <a:srgbClr val="FCFCF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135" autoAdjust="0"/>
  </p:normalViewPr>
  <p:slideViewPr>
    <p:cSldViewPr>
      <p:cViewPr varScale="1">
        <p:scale>
          <a:sx n="60" d="100"/>
          <a:sy n="60" d="100"/>
        </p:scale>
        <p:origin x="840" y="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6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7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1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4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9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6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0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1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4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4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6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0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1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3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1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F28FB93-0A08-4E7D-8E63-9EFA29F1E09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jf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3992" y="2924944"/>
            <a:ext cx="7560840" cy="1625599"/>
          </a:xfrm>
        </p:spPr>
        <p:txBody>
          <a:bodyPr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4400" b="1" dirty="0"/>
              <a:t>ПРАКТИКУМ </a:t>
            </a:r>
            <a:br>
              <a:rPr lang="ru-RU" sz="4400" b="1" dirty="0"/>
            </a:br>
            <a:r>
              <a:rPr lang="ru-RU" sz="3600" dirty="0"/>
              <a:t>педагогической бдительности:</a:t>
            </a:r>
            <a:br>
              <a:rPr lang="ru-RU" sz="2000" dirty="0"/>
            </a:br>
            <a:br>
              <a:rPr lang="ru-RU" sz="2000" dirty="0"/>
            </a:br>
            <a:r>
              <a:rPr lang="ru-RU" sz="5600" dirty="0">
                <a:solidFill>
                  <a:schemeClr val="accent1">
                    <a:lumMod val="75000"/>
                  </a:schemeClr>
                </a:solidFill>
              </a:rPr>
              <a:t>«ЗАМЕТИТЬ…»</a:t>
            </a:r>
            <a:endParaRPr lang="ru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2004" y="5601682"/>
            <a:ext cx="9429931" cy="991077"/>
          </a:xfrm>
        </p:spPr>
        <p:txBody>
          <a:bodyPr rtlCol="0">
            <a:normAutofit/>
          </a:bodyPr>
          <a:lstStyle/>
          <a:p>
            <a:pPr algn="r" rtl="0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КАМАКИНА Оксана Леонидовна, </a:t>
            </a:r>
          </a:p>
          <a:p>
            <a:pPr algn="r" rtl="0">
              <a:spcBef>
                <a:spcPts val="0"/>
              </a:spcBef>
            </a:pPr>
            <a:r>
              <a:rPr lang="ru-RU" sz="1600" cap="none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методист</a:t>
            </a:r>
            <a:r>
              <a:rPr lang="ru-RU" sz="1600" cap="none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, педагог-психолог ГБОУ Гимназия № 284, </a:t>
            </a:r>
            <a:br>
              <a:rPr lang="ru-RU" sz="1600" cap="none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1600" cap="none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педагог-психолог ГБУ ЦППС Кировского района Санкт-Петербурга</a:t>
            </a:r>
            <a:endParaRPr lang="ru" sz="1600" cap="none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7788" y="476672"/>
            <a:ext cx="957394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СЕМИНАР для КЛАССНЫХ РУКОВОДИТЕЛЕЙ</a:t>
            </a:r>
            <a:endParaRPr lang="ru" sz="28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1124744"/>
            <a:ext cx="9751060" cy="1168400"/>
          </a:xfrm>
        </p:spPr>
        <p:txBody>
          <a:bodyPr rtlCol="0"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</a:rPr>
              <a:t>«Дары»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</a:rPr>
              <a:t>ВРЕМЕНИ:</a:t>
            </a:r>
            <a:endParaRPr lang="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86100" y="3212976"/>
            <a:ext cx="8640960" cy="3240360"/>
          </a:xfrm>
        </p:spPr>
        <p:txBody>
          <a:bodyPr rtlCol="0">
            <a:normAutofit/>
          </a:bodyPr>
          <a:lstStyle/>
          <a:p>
            <a:pPr marL="357188" indent="-266700">
              <a:lnSpc>
                <a:spcPct val="70000"/>
              </a:lnSpc>
              <a:spcBef>
                <a:spcPts val="1200"/>
              </a:spcBef>
              <a:spcAft>
                <a:spcPts val="1800"/>
              </a:spcAft>
              <a:tabLst>
                <a:tab pos="533400" algn="l"/>
              </a:tabLst>
            </a:pPr>
            <a:r>
              <a:rPr lang="ru" sz="4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" sz="4000" dirty="0">
                <a:solidFill>
                  <a:schemeClr val="tx1"/>
                </a:solidFill>
                <a:latin typeface="Trebuchet MS" panose="020B0603020202020204" pitchFamily="34" charset="0"/>
              </a:rPr>
              <a:t>Страхи и опасения</a:t>
            </a:r>
          </a:p>
          <a:p>
            <a:pPr marL="357188" indent="-266700">
              <a:spcAft>
                <a:spcPts val="1200"/>
              </a:spcAft>
              <a:tabLst>
                <a:tab pos="533400" algn="l"/>
              </a:tabLst>
            </a:pPr>
            <a:r>
              <a:rPr lang="ru" sz="4000" dirty="0">
                <a:solidFill>
                  <a:schemeClr val="tx1"/>
                </a:solidFill>
                <a:latin typeface="Trebuchet MS" panose="020B0603020202020204" pitchFamily="34" charset="0"/>
              </a:rPr>
              <a:t> СМИ и соцсети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 b="4519"/>
          <a:stretch/>
        </p:blipFill>
        <p:spPr>
          <a:xfrm rot="342589">
            <a:off x="3179572" y="1773289"/>
            <a:ext cx="5351076" cy="3915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DC95E1-73D2-4466-8E48-12708A9C9AA6}"/>
              </a:ext>
            </a:extLst>
          </p:cNvPr>
          <p:cNvSpPr txBox="1"/>
          <p:nvPr/>
        </p:nvSpPr>
        <p:spPr>
          <a:xfrm>
            <a:off x="1095300" y="764704"/>
            <a:ext cx="999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rebuchet MS" panose="020B0603020202020204" pitchFamily="34" charset="0"/>
              </a:rPr>
              <a:t>«Будущее совершенно черно, и я не вижу пути»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59D24A5-0137-4497-BABE-83C3BFFBA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4"/>
          <a:stretch/>
        </p:blipFill>
        <p:spPr>
          <a:xfrm>
            <a:off x="5415843" y="1223529"/>
            <a:ext cx="5506778" cy="434325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6717BC6-FFBD-4D2F-995E-DD1A6D667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1884" y="3105689"/>
            <a:ext cx="3144754" cy="243840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D3A72B"/>
                </a:solidFill>
              </a:rPr>
              <a:t>Один…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D3A72B"/>
                </a:solidFill>
              </a:rPr>
              <a:t>Никому не нужен…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D3A72B"/>
                </a:solidFill>
              </a:rPr>
              <a:t>Никем не понят…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D3A72B"/>
                </a:solidFill>
              </a:rPr>
              <a:t>Не имею ценности…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D3A72B"/>
                </a:solidFill>
              </a:rPr>
              <a:t>А смысл?..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1DA72F-76FF-400D-8468-79CEF1DB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D296A1-2556-46CA-9BED-EB149C7F45AE}"/>
              </a:ext>
            </a:extLst>
          </p:cNvPr>
          <p:cNvSpPr txBox="1">
            <a:spLocks/>
          </p:cNvSpPr>
          <p:nvPr/>
        </p:nvSpPr>
        <p:spPr>
          <a:xfrm>
            <a:off x="1266204" y="1223529"/>
            <a:ext cx="7920880" cy="1625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2399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/>
              <a:t>Про </a:t>
            </a:r>
            <a:br>
              <a:rPr lang="ru-RU" sz="5400" dirty="0"/>
            </a:br>
            <a:r>
              <a:rPr lang="ru-RU" sz="5400" dirty="0"/>
              <a:t>СМЫСЛЫ...</a:t>
            </a:r>
            <a:endParaRPr lang="ru" sz="5400" dirty="0"/>
          </a:p>
        </p:txBody>
      </p:sp>
    </p:spTree>
    <p:extLst>
      <p:ext uri="{BB962C8B-B14F-4D97-AF65-F5344CB8AC3E}">
        <p14:creationId xmlns:p14="http://schemas.microsoft.com/office/powerpoint/2010/main" val="231854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8E0F6-3D34-4BEE-A7EC-04C9A3A87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B38D25"/>
                </a:solidFill>
              </a:rPr>
              <a:t>«КРЫСИНЫЙ ПАРК»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535061-C435-4C99-B5E6-792561C78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Эксперимент </a:t>
            </a:r>
            <a:br>
              <a:rPr lang="ru-RU" sz="2800" dirty="0"/>
            </a:br>
            <a:r>
              <a:rPr lang="ru-RU" sz="2800" dirty="0"/>
              <a:t>Брюса АЛЕКСАНДРА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C7348-7563-4659-B4DE-AD522A2D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9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D011C8-7B9E-462A-A49B-A740A85D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F137A-828F-46B9-B0EF-F19C24D6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622808"/>
            <a:ext cx="7588663" cy="536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98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D011C8-7B9E-462A-A49B-A740A85D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F137A-828F-46B9-B0EF-F19C24D63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763583"/>
            <a:ext cx="7588663" cy="5081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28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61C3E-C56C-489A-B96A-A0C3A100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BB751"/>
                </a:solidFill>
              </a:rPr>
              <a:t>Зона нашей ОТВЕТСТВЕННОСТИ: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201BC-D265-4912-85E9-DB774091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«Быть </a:t>
            </a:r>
            <a:r>
              <a:rPr lang="ru-RU" sz="2800" dirty="0"/>
              <a:t>БЕРЕГОМ»</a:t>
            </a:r>
          </a:p>
          <a:p>
            <a:pPr algn="ctr"/>
            <a:r>
              <a:rPr lang="ru-RU" sz="2800" dirty="0"/>
              <a:t>Подключить «ВОСПИТАТЕЛЬНЫЕ СИЛЫ»</a:t>
            </a:r>
          </a:p>
          <a:p>
            <a:pPr algn="ctr"/>
            <a:r>
              <a:rPr lang="ru-RU" sz="2800" dirty="0"/>
              <a:t>Не усугубить</a:t>
            </a:r>
          </a:p>
          <a:p>
            <a:pPr algn="ctr"/>
            <a:r>
              <a:rPr lang="ru-RU" sz="2800" dirty="0"/>
              <a:t>Заметить</a:t>
            </a:r>
          </a:p>
          <a:p>
            <a:pPr algn="ctr"/>
            <a:r>
              <a:rPr lang="ru-RU" sz="2800" dirty="0"/>
              <a:t>Не пройти мимо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74392-B01B-4104-B055-10AE17F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6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783" y="3429000"/>
            <a:ext cx="6429198" cy="1625599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МОТИВЫ </a:t>
            </a:r>
            <a:br>
              <a:rPr lang="ru-RU" dirty="0"/>
            </a:br>
            <a:r>
              <a:rPr lang="ru-RU" sz="5300" dirty="0"/>
              <a:t>суицидального поведения</a:t>
            </a:r>
            <a:endParaRPr lang="ru" dirty="0"/>
          </a:p>
        </p:txBody>
      </p:sp>
      <p:sp>
        <p:nvSpPr>
          <p:cNvPr id="3" name="Заголовок 12">
            <a:extLst>
              <a:ext uri="{FF2B5EF4-FFF2-40B4-BE49-F238E27FC236}">
                <a16:creationId xmlns:a16="http://schemas.microsoft.com/office/drawing/2014/main" id="{E4B71313-4E22-4489-ACE6-293CE8EF97E5}"/>
              </a:ext>
            </a:extLst>
          </p:cNvPr>
          <p:cNvSpPr txBox="1">
            <a:spLocks/>
          </p:cNvSpPr>
          <p:nvPr/>
        </p:nvSpPr>
        <p:spPr>
          <a:xfrm>
            <a:off x="1053852" y="476672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1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198" kern="1200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" sz="4400" b="1" dirty="0">
              <a:solidFill>
                <a:srgbClr val="6788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52A4F-54D9-4496-95E4-EFFDE538B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01" y="2966367"/>
            <a:ext cx="465934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187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264845" y="2924944"/>
            <a:ext cx="10175742" cy="440876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ЦЕЛЬ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– наказать других</a:t>
            </a:r>
          </a:p>
          <a:p>
            <a:pPr marL="1524000" indent="-5429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ПОСЛАНИЕ:                                                     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«Вы пожалеете, когда я умру!»</a:t>
            </a:r>
            <a:endParaRPr lang="ru" sz="3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18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Autofit/>
          </a:bodyPr>
          <a:lstStyle/>
          <a:p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«МЕСТЬ»</a:t>
            </a:r>
            <a:endParaRPr lang="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951626" y="2636912"/>
            <a:ext cx="8942135" cy="4408760"/>
          </a:xfrm>
        </p:spPr>
        <p:txBody>
          <a:bodyPr rtlCol="0">
            <a:normAutofit/>
          </a:bodyPr>
          <a:lstStyle/>
          <a:p>
            <a:pPr marL="542925" indent="-542925">
              <a:lnSpc>
                <a:spcPts val="37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ЦЕЛЬ –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демонстрация несогласия со сложившимися обстоятельствами или принятым решением</a:t>
            </a:r>
          </a:p>
          <a:p>
            <a:pPr marL="1524000" indent="-5429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ПОСЛАНИЕ:                                                     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«Не будет по-Вашему!»</a:t>
            </a:r>
            <a:endParaRPr lang="ru" sz="3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Autofit/>
          </a:bodyPr>
          <a:lstStyle/>
          <a:p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«ПРОТЕСТ»</a:t>
            </a:r>
            <a:endParaRPr lang="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2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D89A8D-5C48-4A67-8530-74D67CAD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3" name="Заголовок 12">
            <a:extLst>
              <a:ext uri="{FF2B5EF4-FFF2-40B4-BE49-F238E27FC236}">
                <a16:creationId xmlns:a16="http://schemas.microsoft.com/office/drawing/2014/main" id="{8502F2F1-94E2-4577-8A5E-E49571F5D2A3}"/>
              </a:ext>
            </a:extLst>
          </p:cNvPr>
          <p:cNvSpPr txBox="1">
            <a:spLocks/>
          </p:cNvSpPr>
          <p:nvPr/>
        </p:nvSpPr>
        <p:spPr>
          <a:xfrm>
            <a:off x="526925" y="1468512"/>
            <a:ext cx="11134973" cy="1168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900"/>
              </a:lnSpc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Каждые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40 секунд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кто-то совершает 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законченный суицид…</a:t>
            </a:r>
            <a:endParaRPr lang="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528F32-F808-4303-B284-3970598581CC}"/>
              </a:ext>
            </a:extLst>
          </p:cNvPr>
          <p:cNvSpPr txBox="1">
            <a:spLocks/>
          </p:cNvSpPr>
          <p:nvPr/>
        </p:nvSpPr>
        <p:spPr>
          <a:xfrm>
            <a:off x="2422004" y="4221088"/>
            <a:ext cx="7776864" cy="93610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/>
              <a:t>1 000 000 человек в год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419993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951626" y="2636912"/>
            <a:ext cx="8942135" cy="4408760"/>
          </a:xfrm>
        </p:spPr>
        <p:txBody>
          <a:bodyPr rtlCol="0">
            <a:normAutofit/>
          </a:bodyPr>
          <a:lstStyle/>
          <a:p>
            <a:pPr marL="542925" indent="-54292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ЦЕЛЬ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–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привлечение внимания</a:t>
            </a:r>
          </a:p>
          <a:p>
            <a:pPr marL="1524000" indent="-5429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ПОСЛАНИЕ:                                                    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«Заметьте меня!»</a:t>
            </a:r>
            <a:endParaRPr lang="ru" sz="3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20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rmAutofit fontScale="90000"/>
          </a:bodyPr>
          <a:lstStyle/>
          <a:p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«ПРИЗЫВ»</a:t>
            </a:r>
            <a:endParaRPr lang="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2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95064" y="2564904"/>
            <a:ext cx="10065091" cy="4408760"/>
          </a:xfrm>
        </p:spPr>
        <p:txBody>
          <a:bodyPr rtlCol="0">
            <a:normAutofit/>
          </a:bodyPr>
          <a:lstStyle/>
          <a:p>
            <a:pPr marL="542925" indent="-54292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ЦЕЛЬ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–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попытка избежать наказания или страдания</a:t>
            </a:r>
          </a:p>
          <a:p>
            <a:pPr marL="1524000" indent="-542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ПОСЛАНИЕ:                                                    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«Дальше будет только хуже!»</a:t>
            </a:r>
            <a:r>
              <a:rPr lang="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" sz="28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или</a:t>
            </a:r>
            <a:r>
              <a:rPr lang="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" sz="4000" b="1" dirty="0">
                <a:solidFill>
                  <a:schemeClr val="accent3">
                    <a:lumMod val="75000"/>
                  </a:schemeClr>
                </a:solidFill>
              </a:rPr>
              <a:t>«Мне не вынести этого позора»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21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26" y="1124744"/>
            <a:ext cx="11134973" cy="1168400"/>
          </a:xfrm>
        </p:spPr>
        <p:txBody>
          <a:bodyPr rtlCol="0">
            <a:norm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«ИЗБЕГАНИЕ ПОСЛЕДСТВИЙ»</a:t>
            </a:r>
            <a:endParaRPr lang="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951626" y="2636912"/>
            <a:ext cx="8942135" cy="4408760"/>
          </a:xfrm>
        </p:spPr>
        <p:txBody>
          <a:bodyPr rtlCol="0">
            <a:normAutofit/>
          </a:bodyPr>
          <a:lstStyle/>
          <a:p>
            <a:pPr marL="542925" indent="-54292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ЦЕЛЬ 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–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наказать себя за совершённый поступок или проступок</a:t>
            </a:r>
          </a:p>
          <a:p>
            <a:pPr marL="1524000" indent="-5429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ПОСЛАНИЕ:                                                    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«Никогда не прощу себе!»</a:t>
            </a:r>
            <a:endParaRPr lang="ru" sz="3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22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rmAutofit/>
          </a:bodyPr>
          <a:lstStyle/>
          <a:p>
            <a:r>
              <a:rPr lang="ru-RU" sz="6500" b="1" dirty="0">
                <a:solidFill>
                  <a:schemeClr val="accent1">
                    <a:lumMod val="75000"/>
                  </a:schemeClr>
                </a:solidFill>
              </a:rPr>
              <a:t>«САМОНАКАЗАНИЕ»</a:t>
            </a:r>
            <a:endParaRPr lang="ru" sz="6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4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629916" y="2564904"/>
            <a:ext cx="9577064" cy="4408760"/>
          </a:xfrm>
        </p:spPr>
        <p:txBody>
          <a:bodyPr rtlCol="0">
            <a:normAutofit/>
          </a:bodyPr>
          <a:lstStyle/>
          <a:p>
            <a:pPr marL="542925" indent="-542925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ЦЕЛЬ 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–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прерывание существования, утратившего интерес и смысл</a:t>
            </a:r>
          </a:p>
          <a:p>
            <a:pPr marL="1524000" indent="-5429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81075" algn="l"/>
              </a:tabLst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ПОСЛАНИЕ:                                                    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«Моя жизнь не имеет смысла!»</a:t>
            </a:r>
            <a:endParaRPr lang="ru" sz="3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23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rmAutofit/>
          </a:bodyPr>
          <a:lstStyle/>
          <a:p>
            <a:r>
              <a:rPr lang="ru-RU" sz="6500" b="1" dirty="0">
                <a:solidFill>
                  <a:schemeClr val="accent1">
                    <a:lumMod val="75000"/>
                  </a:schemeClr>
                </a:solidFill>
              </a:rPr>
              <a:t>«ОТКАЗ от СЕБЯ»</a:t>
            </a:r>
            <a:endParaRPr lang="ru" sz="6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24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96752"/>
            <a:ext cx="11134973" cy="1168400"/>
          </a:xfrm>
        </p:spPr>
        <p:txBody>
          <a:bodyPr rtlCol="0">
            <a:normAutofit/>
          </a:bodyPr>
          <a:lstStyle/>
          <a:p>
            <a:r>
              <a:rPr lang="ru-RU" sz="6500" b="1" dirty="0">
                <a:solidFill>
                  <a:schemeClr val="accent1">
                    <a:lumMod val="75000"/>
                  </a:schemeClr>
                </a:solidFill>
              </a:rPr>
              <a:t>ПРИНУЖДЕНИЕ</a:t>
            </a:r>
            <a:endParaRPr lang="ru" sz="6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662BC4-A528-4CBF-BDDF-E057818C6E64}"/>
              </a:ext>
            </a:extLst>
          </p:cNvPr>
          <p:cNvPicPr/>
          <p:nvPr/>
        </p:nvPicPr>
        <p:blipFill>
          <a:blip r:embed="rId3" cstate="print"/>
          <a:srcRect l="3093" t="16494" r="22684" b="7907"/>
          <a:stretch>
            <a:fillRect/>
          </a:stretch>
        </p:blipFill>
        <p:spPr>
          <a:xfrm>
            <a:off x="2422004" y="2671506"/>
            <a:ext cx="6404496" cy="343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232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11"/>
                    </a14:imgEffect>
                    <a14:imgEffect>
                      <a14:saturation sat="42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495116"/>
            <a:ext cx="7227168" cy="361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95064" y="2852936"/>
            <a:ext cx="9894463" cy="417646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сильные</a:t>
            </a:r>
            <a:r>
              <a:rPr lang="ru-RU" sz="4600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эмоциональные 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пережива</a:t>
            </a:r>
            <a:r>
              <a:rPr lang="ru-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ния</a:t>
            </a:r>
            <a:endParaRPr lang="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4600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о</a:t>
            </a:r>
            <a:r>
              <a:rPr lang="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бъекти</a:t>
            </a:r>
            <a:r>
              <a:rPr lang="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вные обстоятельства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25</a:t>
            </a:fld>
            <a:endParaRPr lang="ru-RU"/>
          </a:p>
        </p:txBody>
      </p:sp>
      <p:sp>
        <p:nvSpPr>
          <p:cNvPr id="15" name="Заголовок 12">
            <a:extLst>
              <a:ext uri="{FF2B5EF4-FFF2-40B4-BE49-F238E27FC236}">
                <a16:creationId xmlns:a16="http://schemas.microsoft.com/office/drawing/2014/main" id="{FA11B19F-2551-452E-B832-28C4B943289D}"/>
              </a:ext>
            </a:extLst>
          </p:cNvPr>
          <p:cNvSpPr txBox="1">
            <a:spLocks/>
          </p:cNvSpPr>
          <p:nvPr/>
        </p:nvSpPr>
        <p:spPr>
          <a:xfrm>
            <a:off x="1521904" y="851002"/>
            <a:ext cx="9145016" cy="14718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МОТИВЫ                               суицидального поведения:</a:t>
            </a:r>
            <a:endParaRPr lang="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49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3772" y="1055688"/>
            <a:ext cx="11134973" cy="1168400"/>
          </a:xfrm>
        </p:spPr>
        <p:txBody>
          <a:bodyPr rtlCol="0">
            <a:noAutofit/>
          </a:bodyPr>
          <a:lstStyle/>
          <a:p>
            <a:pPr>
              <a:lnSpc>
                <a:spcPts val="5000"/>
              </a:lnSpc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>ЧУВСТВА,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провоцирующие  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суицидальное поведение:</a:t>
            </a:r>
            <a:endParaRPr lang="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2708920"/>
            <a:ext cx="10657184" cy="3672408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чувство мести, злобы, протеста, угроза или вымогательство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  переживание обиды, одиночества, отчуждённости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чувство вины, стыда, оскорблённого самолюбия, самообвинения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желание привлечь к себе внимание, вызвать сочувствие,   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страх наказания, </a:t>
            </a:r>
            <a:r>
              <a:rPr lang="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позора, насмешек, </a:t>
            </a:r>
            <a:r>
              <a:rPr lang="ru-RU" sz="3100" dirty="0">
                <a:solidFill>
                  <a:schemeClr val="tx1"/>
                </a:solidFill>
                <a:latin typeface="Trebuchet MS" panose="020B0603020202020204" pitchFamily="34" charset="0"/>
              </a:rPr>
              <a:t>нежелание извиниться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533400" algn="l"/>
              </a:tabLst>
            </a:pPr>
            <a:r>
              <a:rPr lang="ru" sz="3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ru" sz="4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8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2564904"/>
            <a:ext cx="10153128" cy="4408760"/>
          </a:xfrm>
        </p:spPr>
        <p:txBody>
          <a:bodyPr rtlCol="0"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действительная/мнимая утрата любви значимого человека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переживания по поводу смерти/развода/ухода родителей</a:t>
            </a:r>
          </a:p>
          <a:p>
            <a:pPr marL="360363" indent="-360363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ж</a:t>
            </a:r>
            <a:r>
              <a:rPr lang="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елание избежать неприятных последствий, уйти от трудной ситуации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любовные неудачи, неудачный сексуальный опыт, беременность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сочувствие или подражание товарищам, героям книг или фильмов</a:t>
            </a:r>
            <a:endParaRPr lang="ru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информация в СМИ о случаях самоубийств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27</a:t>
            </a:fld>
            <a:endParaRPr lang="ru-RU"/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369AF59-437F-42F2-BC97-19DDC437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26" y="1055688"/>
            <a:ext cx="11134973" cy="1168400"/>
          </a:xfrm>
        </p:spPr>
        <p:txBody>
          <a:bodyPr rtlCol="0"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ru-RU" sz="6700" dirty="0">
                <a:solidFill>
                  <a:schemeClr val="accent1">
                    <a:lumMod val="75000"/>
                  </a:schemeClr>
                </a:solidFill>
              </a:rPr>
              <a:t>СОБЫТИЯ, </a:t>
            </a:r>
            <a:r>
              <a:rPr lang="ru-RU" sz="5300" dirty="0">
                <a:solidFill>
                  <a:schemeClr val="accent1">
                    <a:lumMod val="75000"/>
                  </a:schemeClr>
                </a:solidFill>
              </a:rPr>
              <a:t>провоцирующие  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sz="5300" dirty="0">
                <a:solidFill>
                  <a:schemeClr val="accent1">
                    <a:lumMod val="75000"/>
                  </a:schemeClr>
                </a:solidFill>
              </a:rPr>
              <a:t>суицидальное поведение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" sz="3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82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980" y="3429000"/>
            <a:ext cx="777686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«ПРОВОКАТОРЫ»</a:t>
            </a:r>
            <a:r>
              <a:rPr lang="ru-RU" sz="6600" dirty="0"/>
              <a:t> </a:t>
            </a:r>
            <a:r>
              <a:rPr lang="ru-RU" sz="4800" dirty="0"/>
              <a:t>суицидального поведения: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424075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iparts.co/cliparts/di4/5bE/di45bEq5T.png">
            <a:extLst>
              <a:ext uri="{FF2B5EF4-FFF2-40B4-BE49-F238E27FC236}">
                <a16:creationId xmlns:a16="http://schemas.microsoft.com/office/drawing/2014/main" id="{BF8D565B-D002-446C-AB71-1B1F3A58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4" y="1109888"/>
            <a:ext cx="5226053" cy="46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7341A6-9290-4F62-87DF-929308E8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36" y="764704"/>
            <a:ext cx="49623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83CB711-0EEC-4525-8F7E-388F1DC8DC9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71243">
            <a:off x="1758289" y="2405447"/>
            <a:ext cx="3508849" cy="25552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ПРОВОКАЦИЯ                 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ЧУВСТВА ВИНЫ</a:t>
            </a:r>
          </a:p>
          <a:p>
            <a:pPr marL="0" indent="0" algn="ctr">
              <a:buNone/>
            </a:pPr>
            <a:r>
              <a:rPr lang="ru-RU" dirty="0"/>
              <a:t>«Ты огорчаешь меня своим поведением»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1DBC4-3602-4948-9063-2912FE8D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29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8FAEB93-0B43-4250-85CE-154B797B2E4C}"/>
              </a:ext>
            </a:extLst>
          </p:cNvPr>
          <p:cNvSpPr txBox="1">
            <a:spLocks/>
          </p:cNvSpPr>
          <p:nvPr/>
        </p:nvSpPr>
        <p:spPr>
          <a:xfrm rot="21302094">
            <a:off x="7169036" y="2151379"/>
            <a:ext cx="3508849" cy="2555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ЖЁСТКИЙ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КОНТРОЛЬ</a:t>
            </a:r>
          </a:p>
          <a:p>
            <a:pPr marL="0" indent="0" algn="ctr">
              <a:buFont typeface="Arial"/>
              <a:buNone/>
            </a:pPr>
            <a:r>
              <a:rPr lang="ru-RU" dirty="0"/>
              <a:t>поведения, распорядка дня,  учёбы, настроения.</a:t>
            </a:r>
          </a:p>
        </p:txBody>
      </p:sp>
    </p:spTree>
    <p:extLst>
      <p:ext uri="{BB962C8B-B14F-4D97-AF65-F5344CB8AC3E}">
        <p14:creationId xmlns:p14="http://schemas.microsoft.com/office/powerpoint/2010/main" val="76650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D1BD4-E188-4D98-8428-8430D416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768" y="3047999"/>
            <a:ext cx="6813894" cy="1515533"/>
          </a:xfrm>
        </p:spPr>
        <p:txBody>
          <a:bodyPr/>
          <a:lstStyle/>
          <a:p>
            <a:r>
              <a:rPr lang="ru-RU" dirty="0">
                <a:solidFill>
                  <a:srgbClr val="D3A72B"/>
                </a:solidFill>
              </a:rPr>
              <a:t>ОТВЕТСТВЕННОСТЬ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EE24B2-8A16-47A8-8305-23BB3BC4C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8293" y="2768599"/>
            <a:ext cx="6813894" cy="1320802"/>
          </a:xfrm>
        </p:spPr>
        <p:txBody>
          <a:bodyPr>
            <a:normAutofit/>
          </a:bodyPr>
          <a:lstStyle/>
          <a:p>
            <a:r>
              <a:rPr lang="ru-RU" sz="3200" dirty="0"/>
              <a:t>Про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22A5F1-F8B0-4CCB-B952-D20B4111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7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iparts.co/cliparts/di4/5bE/di45bEq5T.png">
            <a:extLst>
              <a:ext uri="{FF2B5EF4-FFF2-40B4-BE49-F238E27FC236}">
                <a16:creationId xmlns:a16="http://schemas.microsoft.com/office/drawing/2014/main" id="{BF8D565B-D002-446C-AB71-1B1F3A58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703">
            <a:off x="1028353" y="1255728"/>
            <a:ext cx="5226053" cy="46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7341A6-9290-4F62-87DF-929308E8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453" y="836712"/>
            <a:ext cx="49623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83CB711-0EEC-4525-8F7E-388F1DC8DC9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71243">
            <a:off x="6929585" y="2338045"/>
            <a:ext cx="3800033" cy="25552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ПРИЧИНА ВСЕМУ –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ВНЕШНИЕ ПРИЧИНЫ</a:t>
            </a:r>
          </a:p>
          <a:p>
            <a:pPr marL="0" indent="0" algn="ctr">
              <a:buNone/>
            </a:pPr>
            <a:r>
              <a:rPr lang="ru-RU" dirty="0"/>
              <a:t>«Всё происходящее случается не по твоей воле и от тебя не зависит»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1DBC4-3602-4948-9063-2912FE8D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30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8FAEB93-0B43-4250-85CE-154B797B2E4C}"/>
              </a:ext>
            </a:extLst>
          </p:cNvPr>
          <p:cNvSpPr txBox="1">
            <a:spLocks/>
          </p:cNvSpPr>
          <p:nvPr/>
        </p:nvSpPr>
        <p:spPr>
          <a:xfrm rot="720568">
            <a:off x="1711476" y="2338045"/>
            <a:ext cx="3679274" cy="2555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ЧРЕЗМЕРНАЯ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ЗАЩИТА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ОПЕКА</a:t>
            </a:r>
          </a:p>
          <a:p>
            <a:pPr marL="0" indent="0" algn="ctr">
              <a:buFont typeface="Arial"/>
              <a:buNone/>
            </a:pPr>
            <a:r>
              <a:rPr lang="ru-RU" dirty="0"/>
              <a:t>«Зачем ему это? Он ещё мал».</a:t>
            </a:r>
          </a:p>
        </p:txBody>
      </p:sp>
    </p:spTree>
    <p:extLst>
      <p:ext uri="{BB962C8B-B14F-4D97-AF65-F5344CB8AC3E}">
        <p14:creationId xmlns:p14="http://schemas.microsoft.com/office/powerpoint/2010/main" val="322909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C7341A6-9290-4F62-87DF-929308E8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726" y="572535"/>
            <a:ext cx="5595373" cy="5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83CB711-0EEC-4525-8F7E-388F1DC8DC9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71243">
            <a:off x="3952023" y="2818896"/>
            <a:ext cx="4284779" cy="2721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ОБЕРЕГАНИЕ              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ОТ ОШИБОК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1DBC4-3602-4948-9063-2912FE8D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6900" y="5877272"/>
            <a:ext cx="611766" cy="297622"/>
          </a:xfrm>
        </p:spPr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0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0" y="2924944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/>
              <a:t>Использовать</a:t>
            </a:r>
            <a:br>
              <a:rPr lang="ru" sz="8000" dirty="0"/>
            </a:br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ОСТОРОЖНО!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368093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0036" y="3409730"/>
            <a:ext cx="6088630" cy="1625599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МАРКЕРЫ </a:t>
            </a:r>
            <a:br>
              <a:rPr lang="ru-RU" dirty="0"/>
            </a:br>
            <a:r>
              <a:rPr lang="ru-RU" sz="5300" dirty="0"/>
              <a:t>суицидального поведения</a:t>
            </a:r>
            <a:endParaRPr lang="ru" dirty="0"/>
          </a:p>
        </p:txBody>
      </p:sp>
      <p:sp>
        <p:nvSpPr>
          <p:cNvPr id="3" name="Заголовок 12">
            <a:extLst>
              <a:ext uri="{FF2B5EF4-FFF2-40B4-BE49-F238E27FC236}">
                <a16:creationId xmlns:a16="http://schemas.microsoft.com/office/drawing/2014/main" id="{E4B71313-4E22-4489-ACE6-293CE8EF97E5}"/>
              </a:ext>
            </a:extLst>
          </p:cNvPr>
          <p:cNvSpPr txBox="1">
            <a:spLocks/>
          </p:cNvSpPr>
          <p:nvPr/>
        </p:nvSpPr>
        <p:spPr>
          <a:xfrm>
            <a:off x="1053852" y="476672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1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198" kern="1200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" sz="4400" b="1" dirty="0">
              <a:solidFill>
                <a:srgbClr val="6788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E945D-EB61-41C5-96EF-8E5D96126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966367"/>
            <a:ext cx="47525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327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8000"/>
                    </a14:imgEffect>
                    <a14:imgEffect>
                      <a14:brightnessContrast bright="2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476319"/>
            <a:ext cx="6424149" cy="361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884" y="980728"/>
            <a:ext cx="9751060" cy="1168400"/>
          </a:xfrm>
        </p:spPr>
        <p:txBody>
          <a:bodyPr rtlCol="0">
            <a:noAutofit/>
          </a:bodyPr>
          <a:lstStyle/>
          <a:p>
            <a:pPr algn="l">
              <a:lnSpc>
                <a:spcPts val="4500"/>
              </a:lnSpc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МАРКЕРЫ </a:t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суицидального поведения:</a:t>
            </a:r>
            <a:endParaRPr lang="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917948" y="2647619"/>
            <a:ext cx="9822455" cy="417646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эмоцион</a:t>
            </a:r>
            <a:r>
              <a:rPr lang="ru-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альные ключи</a:t>
            </a:r>
            <a:endParaRPr lang="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4600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поведен</a:t>
            </a:r>
            <a:r>
              <a:rPr lang="ru-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ческие ключи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4600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4600" dirty="0">
                <a:solidFill>
                  <a:schemeClr val="tx1"/>
                </a:solidFill>
                <a:latin typeface="Trebuchet MS" panose="020B0603020202020204" pitchFamily="34" charset="0"/>
              </a:rPr>
              <a:t>словесн</a:t>
            </a:r>
            <a:r>
              <a:rPr lang="ru-RU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ые ключи</a:t>
            </a:r>
            <a:endParaRPr lang="ru" sz="4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0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1844" y="980728"/>
            <a:ext cx="9751060" cy="1168400"/>
          </a:xfrm>
        </p:spPr>
        <p:txBody>
          <a:bodyPr rtlCol="0">
            <a:normAutofit/>
          </a:bodyPr>
          <a:lstStyle/>
          <a:p>
            <a:pPr rtl="0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Маркеры ЭМОЦИЙ:</a:t>
            </a:r>
            <a:endParaRPr lang="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81844" y="2295438"/>
            <a:ext cx="10657184" cy="3688679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чувство грусти, вины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ощущение скуки в привычных делах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внезапные приступы гнева из-за мелочей</a:t>
            </a:r>
          </a:p>
          <a:p>
            <a:pPr>
              <a:lnSpc>
                <a:spcPts val="31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соматическое недомогание (головные боли, постоянная усталость, сонливость)</a:t>
            </a:r>
            <a:endParaRPr lang="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3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0621" y="964456"/>
            <a:ext cx="9751060" cy="1168400"/>
          </a:xfrm>
        </p:spPr>
        <p:txBody>
          <a:bodyPr rtlCol="0">
            <a:normAutofit/>
          </a:bodyPr>
          <a:lstStyle/>
          <a:p>
            <a:pPr rtl="0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Маркеры ДЕЙСТВИЙ:</a:t>
            </a:r>
            <a:endParaRPr lang="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31641" y="2492896"/>
            <a:ext cx="9963371" cy="3888432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раздача своих ценностей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написание записок-завещаний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самоизоляция, снижение активности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чрезмерное внимание к теме смерти в музыке, литературе, изобразительном искусстве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склонность к рискованным поступкам</a:t>
            </a:r>
            <a:endParaRPr lang="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36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88302" y="1124744"/>
            <a:ext cx="9751060" cy="1168400"/>
          </a:xfrm>
        </p:spPr>
        <p:txBody>
          <a:bodyPr rtlCol="0">
            <a:normAutofit/>
          </a:bodyPr>
          <a:lstStyle/>
          <a:p>
            <a:pPr rtl="0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Маркеры РЕЧИ:</a:t>
            </a:r>
            <a:endParaRPr lang="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349996" y="2293144"/>
            <a:ext cx="10190686" cy="3888432"/>
          </a:xfrm>
        </p:spPr>
        <p:txBody>
          <a:bodyPr rtlCol="0">
            <a:normAutofit lnSpcReduction="10000"/>
          </a:bodyPr>
          <a:lstStyle/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en-US" sz="4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dventure" pitchFamily="2" charset="0"/>
              </a:rPr>
              <a:t> </a:t>
            </a: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прямые или косвенные сообщения о суицидальных намерениях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шутки, ирония на тему смерти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прощание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самообвинение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 сообщение о плане суицида</a:t>
            </a:r>
            <a:endParaRPr lang="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028" y="2996952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ВАЖНО </a:t>
            </a:r>
            <a:br>
              <a:rPr lang="ru-RU" sz="4800" dirty="0"/>
            </a:br>
            <a:r>
              <a:rPr lang="ru-RU" sz="7200" dirty="0"/>
              <a:t>ПОМНИТЬ: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2420888"/>
            <a:ext cx="10153128" cy="2736304"/>
          </a:xfrm>
        </p:spPr>
        <p:txBody>
          <a:bodyPr rtlCol="0">
            <a:normAutofit/>
          </a:bodyPr>
          <a:lstStyle/>
          <a:p>
            <a:pPr>
              <a:spcAft>
                <a:spcPts val="1800"/>
              </a:spcAft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  <a:p>
            <a:pPr rtl="0">
              <a:buNone/>
            </a:pPr>
            <a:endParaRPr lang="ru" sz="40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39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616489-32FB-44A6-9C16-2001DDD055A4}"/>
              </a:ext>
            </a:extLst>
          </p:cNvPr>
          <p:cNvSpPr/>
          <p:nvPr/>
        </p:nvSpPr>
        <p:spPr>
          <a:xfrm>
            <a:off x="1341884" y="1700808"/>
            <a:ext cx="60928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13">
            <a:extLst>
              <a:ext uri="{FF2B5EF4-FFF2-40B4-BE49-F238E27FC236}">
                <a16:creationId xmlns:a16="http://schemas.microsoft.com/office/drawing/2014/main" id="{B950A84A-C86E-4EC9-B84C-DEBB1C7063F0}"/>
              </a:ext>
            </a:extLst>
          </p:cNvPr>
          <p:cNvSpPr txBox="1">
            <a:spLocks/>
          </p:cNvSpPr>
          <p:nvPr/>
        </p:nvSpPr>
        <p:spPr>
          <a:xfrm>
            <a:off x="1761951" y="836712"/>
            <a:ext cx="9084990" cy="35088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spcBef>
                <a:spcPts val="0"/>
              </a:spcBef>
              <a:buFont typeface="Arial"/>
              <a:buNone/>
            </a:pPr>
            <a:r>
              <a:rPr lang="ru-RU" sz="9600" cap="all" dirty="0">
                <a:solidFill>
                  <a:schemeClr val="accent1">
                    <a:lumMod val="75000"/>
                  </a:schemeClr>
                </a:solidFill>
              </a:rPr>
              <a:t>ЛЮБОЙ СУИЦИД </a:t>
            </a:r>
            <a:r>
              <a:rPr lang="ru-RU" sz="6200" cap="all" dirty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Font typeface="Arial"/>
              <a:buNone/>
            </a:pPr>
            <a:r>
              <a:rPr lang="ru-RU" sz="4800" cap="all" dirty="0">
                <a:solidFill>
                  <a:schemeClr val="tx1"/>
                </a:solidFill>
              </a:rPr>
              <a:t>это Одновременное</a:t>
            </a:r>
            <a:r>
              <a:rPr lang="ru-RU" sz="4800" dirty="0">
                <a:solidFill>
                  <a:schemeClr val="tx1"/>
                </a:solidFill>
              </a:rPr>
              <a:t> ЖЕЛАНИЕ</a:t>
            </a:r>
          </a:p>
          <a:p>
            <a:pPr algn="ctr">
              <a:spcBef>
                <a:spcPts val="0"/>
              </a:spcBef>
              <a:buFont typeface="Arial"/>
              <a:buNone/>
            </a:pPr>
            <a:r>
              <a:rPr lang="ru-RU" sz="4800" dirty="0">
                <a:solidFill>
                  <a:srgbClr val="E0C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400" cap="all" dirty="0">
                <a:solidFill>
                  <a:srgbClr val="669900"/>
                </a:solidFill>
              </a:rPr>
              <a:t>жить</a:t>
            </a:r>
            <a:r>
              <a:rPr lang="ru-RU" sz="9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900" dirty="0">
                <a:solidFill>
                  <a:schemeClr val="tx1"/>
                </a:solidFill>
              </a:rPr>
              <a:t>и</a:t>
            </a:r>
            <a:r>
              <a:rPr lang="ru-RU" sz="9400" dirty="0">
                <a:solidFill>
                  <a:schemeClr val="tx1"/>
                </a:solidFill>
              </a:rPr>
              <a:t> </a:t>
            </a:r>
            <a:r>
              <a:rPr lang="ru-RU" sz="9400" cap="all" dirty="0">
                <a:solidFill>
                  <a:srgbClr val="C00000"/>
                </a:solidFill>
              </a:rPr>
              <a:t>умереть…</a:t>
            </a:r>
          </a:p>
          <a:p>
            <a:pPr>
              <a:spcAft>
                <a:spcPts val="1800"/>
              </a:spcAft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  <a:p>
            <a:pPr>
              <a:buFont typeface="Arial"/>
              <a:buNone/>
            </a:pPr>
            <a:endParaRPr lang="ru" sz="40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4125275-7F69-43F4-B658-491CCEBB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864702"/>
            <a:ext cx="5132387" cy="5132387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CE5C4C-86E6-4E2C-B46C-4C65FEF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0486" y="5997089"/>
            <a:ext cx="542556" cy="279400"/>
          </a:xfrm>
        </p:spPr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45B36C-0770-4BC6-9954-A9A05184F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48" y="853591"/>
            <a:ext cx="5150819" cy="51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012" y="1916832"/>
            <a:ext cx="7344816" cy="1625599"/>
          </a:xfrm>
        </p:spPr>
        <p:txBody>
          <a:bodyPr rtlCol="0">
            <a:noAutofit/>
          </a:bodyPr>
          <a:lstStyle/>
          <a:p>
            <a:pPr>
              <a:lnSpc>
                <a:spcPts val="4700"/>
              </a:lnSpc>
            </a:pPr>
            <a:r>
              <a:rPr lang="ru-RU" sz="3400" dirty="0"/>
              <a:t>Не всякое суицидальное поведение заканчивается суицидом… НО</a:t>
            </a:r>
            <a:endParaRPr lang="ru" sz="3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66020" y="3717032"/>
            <a:ext cx="7056784" cy="162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198" b="1" kern="1200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0" dirty="0">
                <a:solidFill>
                  <a:schemeClr val="accent1">
                    <a:lumMod val="75000"/>
                  </a:schemeClr>
                </a:solidFill>
              </a:rPr>
              <a:t>каждому суициду предшествовало суицидальное поведение</a:t>
            </a:r>
            <a:endParaRPr lang="ru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7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616489-32FB-44A6-9C16-2001DDD055A4}"/>
              </a:ext>
            </a:extLst>
          </p:cNvPr>
          <p:cNvSpPr/>
          <p:nvPr/>
        </p:nvSpPr>
        <p:spPr>
          <a:xfrm>
            <a:off x="1341884" y="1700808"/>
            <a:ext cx="60928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13">
            <a:extLst>
              <a:ext uri="{FF2B5EF4-FFF2-40B4-BE49-F238E27FC236}">
                <a16:creationId xmlns:a16="http://schemas.microsoft.com/office/drawing/2014/main" id="{B950A84A-C86E-4EC9-B84C-DEBB1C7063F0}"/>
              </a:ext>
            </a:extLst>
          </p:cNvPr>
          <p:cNvSpPr txBox="1">
            <a:spLocks/>
          </p:cNvSpPr>
          <p:nvPr/>
        </p:nvSpPr>
        <p:spPr>
          <a:xfrm>
            <a:off x="1567683" y="404664"/>
            <a:ext cx="9084990" cy="22322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3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9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799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spcBef>
                <a:spcPts val="0"/>
              </a:spcBef>
              <a:buFont typeface="Arial"/>
              <a:buNone/>
            </a:pPr>
            <a:r>
              <a:rPr lang="ru-RU" sz="4800" cap="all" dirty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ru-RU" sz="7200" cap="all" dirty="0">
                <a:solidFill>
                  <a:schemeClr val="accent1">
                    <a:lumMod val="75000"/>
                  </a:schemeClr>
                </a:solidFill>
              </a:rPr>
              <a:t> СТАТИСТИКе</a:t>
            </a:r>
            <a:r>
              <a:rPr lang="ru-RU" sz="9600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62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BFA433-7D0C-4852-BA3E-6F6B50508AC0}"/>
              </a:ext>
            </a:extLst>
          </p:cNvPr>
          <p:cNvSpPr/>
          <p:nvPr/>
        </p:nvSpPr>
        <p:spPr>
          <a:xfrm>
            <a:off x="1429658" y="2675879"/>
            <a:ext cx="9361040" cy="25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algn="ctr">
              <a:lnSpc>
                <a:spcPts val="38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70–80% </a:t>
            </a:r>
            <a:r>
              <a:rPr lang="ru-RU" sz="2800" dirty="0"/>
              <a:t>подростков,                                         совершивших попытки суицида,                          высказывались до этого о своих намерениях</a:t>
            </a: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10–15% </a:t>
            </a:r>
            <a:r>
              <a:rPr lang="ru-RU" sz="2800" dirty="0"/>
              <a:t>позднее покончили жизнь самоубийством</a:t>
            </a:r>
            <a:endParaRPr lang="ru" sz="2800" dirty="0"/>
          </a:p>
        </p:txBody>
      </p:sp>
    </p:spTree>
    <p:extLst>
      <p:ext uri="{BB962C8B-B14F-4D97-AF65-F5344CB8AC3E}">
        <p14:creationId xmlns:p14="http://schemas.microsoft.com/office/powerpoint/2010/main" val="386383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1" y="2924944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ЧТО</a:t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ДЕЛАТЬ?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100731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028" y="3501008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ФАКТОРЫ,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/>
              <a:t>снижающие </a:t>
            </a:r>
            <a:r>
              <a:rPr lang="ru-RU" sz="4400" dirty="0"/>
              <a:t>суицидальные </a:t>
            </a:r>
            <a:r>
              <a:rPr lang="ru-RU" sz="5400" dirty="0"/>
              <a:t>риски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863741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D526B6-7EDA-4123-9292-8FE89FA747B9}"/>
              </a:ext>
            </a:extLst>
          </p:cNvPr>
          <p:cNvSpPr/>
          <p:nvPr/>
        </p:nvSpPr>
        <p:spPr>
          <a:xfrm>
            <a:off x="1437302" y="991593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solidFill>
                  <a:schemeClr val="accent1">
                    <a:lumMod val="75000"/>
                  </a:schemeClr>
                </a:solidFill>
              </a:rPr>
              <a:t>СНИЖАЮТ суицидальные риски: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63166" y="1916832"/>
            <a:ext cx="9289032" cy="0"/>
          </a:xfrm>
          <a:prstGeom prst="line">
            <a:avLst/>
          </a:prstGeom>
          <a:ln w="15875">
            <a:solidFill>
              <a:srgbClr val="E8D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25860" y="2060848"/>
            <a:ext cx="10009112" cy="56010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49828" y="2213496"/>
            <a:ext cx="9674259" cy="3755504"/>
          </a:xfrm>
        </p:spPr>
        <p:txBody>
          <a:bodyPr rtlCol="0">
            <a:normAutofit fontScale="700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эмоциональная привязанность к членам семьи/друзьям </a:t>
            </a:r>
            <a:r>
              <a:rPr lang="ru-RU" sz="3700" i="1" dirty="0">
                <a:solidFill>
                  <a:schemeClr val="tx1"/>
                </a:solidFill>
                <a:latin typeface="Trebuchet MS" panose="020B0603020202020204" pitchFamily="34" charset="0"/>
              </a:rPr>
              <a:t>(эмоционально теплые отношения)</a:t>
            </a:r>
            <a:endParaRPr lang="ru" sz="37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 возможность обсуждать волнующие события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 необходимость заботы о членах семьи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 активная жизненная позиция</a:t>
            </a:r>
            <a:endParaRPr lang="ru" sz="37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 осознаваемые жизненные цели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700" dirty="0">
                <a:solidFill>
                  <a:schemeClr val="tx1"/>
                </a:solidFill>
                <a:latin typeface="Trebuchet MS" panose="020B0603020202020204" pitchFamily="34" charset="0"/>
              </a:rPr>
              <a:t> ПРЕДНАЗНАЧЕНИЕ…</a:t>
            </a:r>
          </a:p>
          <a:p>
            <a:pPr>
              <a:spcAft>
                <a:spcPts val="1800"/>
              </a:spcAft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  <a:p>
            <a:pPr rtl="0">
              <a:buNone/>
            </a:pPr>
            <a:endParaRPr lang="ru" sz="40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0" y="2708920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АНКЕТА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ru-RU" sz="4800" dirty="0"/>
              <a:t>для РОДИТЕЛЯ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71379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0" y="2708920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АНКЕТА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ru-RU" sz="4800" dirty="0"/>
              <a:t>для ПОДРОСТКА</a:t>
            </a: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312447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846CC3-E689-4B52-8AEA-A638ED1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F4C4C-07CE-4FA0-B7D9-1EA25E65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638768"/>
            <a:ext cx="7639447" cy="533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8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102CEE-A9DE-4BF2-9D9F-2FB4D335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8CFD0-8097-48A5-BA17-2A7241EB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775337"/>
            <a:ext cx="7633007" cy="530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DE3370-5C3E-4EA0-8CF1-D5C3BA1243E2}"/>
              </a:ext>
            </a:extLst>
          </p:cNvPr>
          <p:cNvSpPr/>
          <p:nvPr/>
        </p:nvSpPr>
        <p:spPr>
          <a:xfrm>
            <a:off x="6526460" y="836712"/>
            <a:ext cx="3168352" cy="432048"/>
          </a:xfrm>
          <a:prstGeom prst="rect">
            <a:avLst/>
          </a:prstGeom>
          <a:solidFill>
            <a:srgbClr val="F0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8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102CEE-A9DE-4BF2-9D9F-2FB4D335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49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8CFD0-8097-48A5-BA17-2A7241EB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86" y="696983"/>
            <a:ext cx="7563435" cy="530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DE3370-5C3E-4EA0-8CF1-D5C3BA1243E2}"/>
              </a:ext>
            </a:extLst>
          </p:cNvPr>
          <p:cNvSpPr/>
          <p:nvPr/>
        </p:nvSpPr>
        <p:spPr>
          <a:xfrm>
            <a:off x="6494586" y="707728"/>
            <a:ext cx="3344241" cy="489024"/>
          </a:xfrm>
          <a:prstGeom prst="rect">
            <a:avLst/>
          </a:prstGeom>
          <a:solidFill>
            <a:srgbClr val="DCD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2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4125275-7F69-43F4-B658-491CCEBB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864702"/>
            <a:ext cx="5132387" cy="5132387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CE5C4C-86E6-4E2C-B46C-4C65FEF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0486" y="5997089"/>
            <a:ext cx="542556" cy="279400"/>
          </a:xfrm>
        </p:spPr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50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D526B6-7EDA-4123-9292-8FE89FA747B9}"/>
              </a:ext>
            </a:extLst>
          </p:cNvPr>
          <p:cNvSpPr/>
          <p:nvPr/>
        </p:nvSpPr>
        <p:spPr>
          <a:xfrm>
            <a:off x="1485900" y="905815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solidFill>
                  <a:schemeClr val="accent1">
                    <a:lumMod val="75000"/>
                  </a:schemeClr>
                </a:solidFill>
              </a:rPr>
              <a:t>Вы</a:t>
            </a:r>
            <a:r>
              <a:rPr lang="ru-RU" sz="4800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5860" y="2060848"/>
            <a:ext cx="10009112" cy="56010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85901" y="2168861"/>
            <a:ext cx="9865096" cy="3600400"/>
          </a:xfrm>
        </p:spPr>
        <p:txBody>
          <a:bodyPr rtlCol="0">
            <a:normAutofit fontScale="92500" lnSpcReduction="20000"/>
          </a:bodyPr>
          <a:lstStyle/>
          <a:p>
            <a:pPr marL="361950" indent="-36195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1. </a:t>
            </a:r>
            <a:r>
              <a:rPr lang="ru-RU" dirty="0"/>
              <a:t>Каждый день целуете Вашего сына или дочь, говорите ласковые слова или шутите с ним/с нею…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2. </a:t>
            </a:r>
            <a:r>
              <a:rPr lang="ru-RU" dirty="0"/>
              <a:t>Почти каждый вечер разговариваете по душам и обсуждаете прожитый им/ею день…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3. </a:t>
            </a:r>
            <a:r>
              <a:rPr lang="ru-RU" dirty="0"/>
              <a:t>Раз в неделю что-то делаете вместе: ходите в кино, в театр, на концерт, посещаете родственников и </a:t>
            </a:r>
            <a:r>
              <a:rPr lang="ru-RU" dirty="0" err="1"/>
              <a:t>т.д</a:t>
            </a:r>
            <a:r>
              <a:rPr lang="ru-RU" dirty="0"/>
              <a:t>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4. </a:t>
            </a:r>
            <a:r>
              <a:rPr lang="ru-RU" dirty="0"/>
              <a:t>Обсуждаете создавшиеся семейные проблемы, ситуации, планы…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>
                <a:solidFill>
                  <a:srgbClr val="B38D25"/>
                </a:solidFill>
              </a:rPr>
              <a:t>5. </a:t>
            </a:r>
            <a:r>
              <a:rPr lang="ru-RU" sz="2400" dirty="0"/>
              <a:t>Можете обсудить его/её манеру одеваться, имидж, моду…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endParaRPr lang="ru" sz="40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85900" y="1844824"/>
            <a:ext cx="9289032" cy="0"/>
          </a:xfrm>
          <a:prstGeom prst="line">
            <a:avLst/>
          </a:prstGeom>
          <a:ln w="15875">
            <a:solidFill>
              <a:srgbClr val="E8D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51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D526B6-7EDA-4123-9292-8FE89FA747B9}"/>
              </a:ext>
            </a:extLst>
          </p:cNvPr>
          <p:cNvSpPr/>
          <p:nvPr/>
        </p:nvSpPr>
        <p:spPr>
          <a:xfrm>
            <a:off x="1328861" y="902911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solidFill>
                  <a:schemeClr val="accent1">
                    <a:lumMod val="75000"/>
                  </a:schemeClr>
                </a:solidFill>
              </a:rPr>
              <a:t>Вы</a:t>
            </a:r>
            <a:r>
              <a:rPr lang="ru-RU" sz="4800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63166" y="1916832"/>
            <a:ext cx="9289032" cy="0"/>
          </a:xfrm>
          <a:prstGeom prst="line">
            <a:avLst/>
          </a:prstGeom>
          <a:ln w="15875">
            <a:solidFill>
              <a:srgbClr val="E8D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25860" y="2060848"/>
            <a:ext cx="10009112" cy="56010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63166" y="2237964"/>
            <a:ext cx="9865096" cy="3600400"/>
          </a:xfrm>
        </p:spPr>
        <p:txBody>
          <a:bodyPr rtlCol="0">
            <a:normAutofit lnSpcReduction="10000"/>
          </a:bodyPr>
          <a:lstStyle/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6. </a:t>
            </a:r>
            <a:r>
              <a:rPr lang="ru-RU" dirty="0"/>
              <a:t>Знаете его/её друзей: чем они занимаются, где живут, они приходят к вам в гости…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7. </a:t>
            </a:r>
            <a:r>
              <a:rPr lang="ru-RU" dirty="0"/>
              <a:t>Вы у него/неё «в друзьях» в социальных сетях и знаете, что происходит на его/её странице…</a:t>
            </a:r>
            <a:endParaRPr lang="ru-RU" b="1" dirty="0">
              <a:solidFill>
                <a:srgbClr val="B38D25"/>
              </a:solidFill>
            </a:endParaRP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8. </a:t>
            </a:r>
            <a:r>
              <a:rPr lang="ru-RU" dirty="0"/>
              <a:t>В курсе о его/её времяпрепровождении, увлечениях, занятиях…</a:t>
            </a:r>
          </a:p>
          <a:p>
            <a:pPr marL="357188" indent="-357188">
              <a:spcBef>
                <a:spcPts val="0"/>
              </a:spcBef>
              <a:buNone/>
            </a:pPr>
            <a:r>
              <a:rPr lang="ru-RU" b="1" dirty="0">
                <a:solidFill>
                  <a:srgbClr val="B38D25"/>
                </a:solidFill>
              </a:rPr>
              <a:t>9. </a:t>
            </a:r>
            <a:r>
              <a:rPr lang="ru-RU" dirty="0"/>
              <a:t>В курсе его/её симпатий…</a:t>
            </a:r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10.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 </a:t>
            </a:r>
            <a:r>
              <a:rPr lang="ru-RU" dirty="0"/>
              <a:t>Знаете о его/её недругах, недоброжелателях, врагах…</a:t>
            </a:r>
            <a:endParaRPr lang="ru" sz="4000" b="1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3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52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D526B6-7EDA-4123-9292-8FE89FA747B9}"/>
              </a:ext>
            </a:extLst>
          </p:cNvPr>
          <p:cNvSpPr/>
          <p:nvPr/>
        </p:nvSpPr>
        <p:spPr>
          <a:xfrm>
            <a:off x="1509117" y="889082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solidFill>
                  <a:schemeClr val="accent1">
                    <a:lumMod val="75000"/>
                  </a:schemeClr>
                </a:solidFill>
              </a:rPr>
              <a:t>Вы</a:t>
            </a:r>
            <a:r>
              <a:rPr lang="ru-RU" sz="4800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5860" y="2060848"/>
            <a:ext cx="10009112" cy="56010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77094" y="2257602"/>
            <a:ext cx="9865096" cy="3600400"/>
          </a:xfrm>
        </p:spPr>
        <p:txBody>
          <a:bodyPr rtlCol="0">
            <a:normAutofit/>
          </a:bodyPr>
          <a:lstStyle/>
          <a:p>
            <a:pPr marL="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11. </a:t>
            </a:r>
            <a:r>
              <a:rPr lang="ru-RU" dirty="0"/>
              <a:t>Знаете, какой любимый предмет в школе…</a:t>
            </a:r>
          </a:p>
          <a:p>
            <a:pPr marL="0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12. </a:t>
            </a:r>
            <a:r>
              <a:rPr lang="ru-RU" dirty="0"/>
              <a:t>Знаете, кто у него (у неё) любимый учитель в школе…</a:t>
            </a:r>
          </a:p>
          <a:p>
            <a:pPr marL="623888" indent="-981075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13. </a:t>
            </a:r>
            <a:r>
              <a:rPr lang="ru-RU" dirty="0"/>
              <a:t>Знаете, какой у него (у неё) самый нелюбимый учитель и почему…</a:t>
            </a:r>
          </a:p>
          <a:p>
            <a:pPr marL="0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14. </a:t>
            </a:r>
            <a:r>
              <a:rPr lang="ru-RU" dirty="0"/>
              <a:t>Первым идёте на примирение, разговор…</a:t>
            </a:r>
          </a:p>
          <a:p>
            <a:pPr marL="0" indent="-357188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>
                <a:solidFill>
                  <a:srgbClr val="B38D25"/>
                </a:solidFill>
              </a:rPr>
              <a:t>15.</a:t>
            </a:r>
            <a:r>
              <a:rPr lang="ru-RU" dirty="0"/>
              <a:t> Не оскорбляете и не унижаете своего ребёнка…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63166" y="1916832"/>
            <a:ext cx="9289032" cy="0"/>
          </a:xfrm>
          <a:prstGeom prst="line">
            <a:avLst/>
          </a:prstGeom>
          <a:ln w="15875">
            <a:solidFill>
              <a:srgbClr val="E8D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44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6021" y="1803401"/>
            <a:ext cx="7056784" cy="1625599"/>
          </a:xfrm>
        </p:spPr>
        <p:txBody>
          <a:bodyPr rtlCol="0">
            <a:no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РЕЗУЛЬТАТЫ…</a:t>
            </a:r>
            <a:endParaRPr lang="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69796" y="3789040"/>
            <a:ext cx="3049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Если у Вас…</a:t>
            </a:r>
          </a:p>
        </p:txBody>
      </p:sp>
    </p:spTree>
    <p:extLst>
      <p:ext uri="{BB962C8B-B14F-4D97-AF65-F5344CB8AC3E}">
        <p14:creationId xmlns:p14="http://schemas.microsoft.com/office/powerpoint/2010/main" val="18814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20" y="1772816"/>
            <a:ext cx="7056784" cy="1625599"/>
          </a:xfrm>
        </p:spPr>
        <p:txBody>
          <a:bodyPr rtlCol="0">
            <a:noAutofit/>
          </a:bodyPr>
          <a:lstStyle/>
          <a:p>
            <a:pPr algn="l"/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РЕЦЕПТ:</a:t>
            </a:r>
            <a:endParaRPr lang="ru" sz="6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C55B5B-7407-4558-A03D-9BF081E5322E}"/>
              </a:ext>
            </a:extLst>
          </p:cNvPr>
          <p:cNvSpPr/>
          <p:nvPr/>
        </p:nvSpPr>
        <p:spPr>
          <a:xfrm>
            <a:off x="3286100" y="3573016"/>
            <a:ext cx="60928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algn="r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Внимание</a:t>
            </a:r>
          </a:p>
          <a:p>
            <a:pPr marL="6350" algn="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Любовь</a:t>
            </a:r>
          </a:p>
          <a:p>
            <a:pPr marL="6350" algn="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Чувство нужности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9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52" y="4437112"/>
            <a:ext cx="9937104" cy="1625599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7300" dirty="0">
                <a:solidFill>
                  <a:schemeClr val="accent1">
                    <a:lumMod val="50000"/>
                  </a:schemeClr>
                </a:solidFill>
              </a:rPr>
              <a:t>8(812)</a:t>
            </a:r>
            <a:r>
              <a:rPr lang="ru-RU" sz="7300" b="1" dirty="0">
                <a:solidFill>
                  <a:schemeClr val="accent1">
                    <a:lumMod val="50000"/>
                  </a:schemeClr>
                </a:solidFill>
              </a:rPr>
              <a:t>708-40-41</a:t>
            </a:r>
            <a:br>
              <a:rPr lang="ru-RU" sz="73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300" b="0" dirty="0">
                <a:solidFill>
                  <a:schemeClr val="accent1">
                    <a:lumMod val="50000"/>
                  </a:schemeClr>
                </a:solidFill>
              </a:rPr>
              <a:t>8-800-</a:t>
            </a:r>
            <a:r>
              <a:rPr lang="ru-RU" sz="7300" b="1" dirty="0">
                <a:solidFill>
                  <a:schemeClr val="accent1">
                    <a:lumMod val="50000"/>
                  </a:schemeClr>
                </a:solidFill>
              </a:rPr>
              <a:t>2000-122</a:t>
            </a:r>
            <a:br>
              <a:rPr lang="ru-RU" sz="5300" b="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/>
            </a:br>
            <a:endParaRPr lang="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55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0283" y="332656"/>
            <a:ext cx="118482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+mj-lt"/>
                <a:ea typeface="+mj-ea"/>
                <a:cs typeface="+mj-cs"/>
              </a:rPr>
              <a:t>Телефоны ДОВЕРИЯ: </a:t>
            </a:r>
            <a:br>
              <a:rPr lang="ru-RU" sz="4800" b="1" dirty="0">
                <a:latin typeface="+mj-lt"/>
                <a:ea typeface="+mj-ea"/>
                <a:cs typeface="+mj-cs"/>
              </a:rPr>
            </a:br>
            <a:endParaRPr lang="ru-RU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2084" y="5661248"/>
            <a:ext cx="6212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latin typeface="Trebuchet MS" panose="020B0603020202020204" pitchFamily="34" charset="0"/>
                <a:ea typeface="+mj-ea"/>
                <a:cs typeface="+mj-cs"/>
              </a:rPr>
              <a:t>(круглосуточно)</a:t>
            </a:r>
            <a:br>
              <a:rPr lang="ru-RU" sz="4800" i="1" dirty="0">
                <a:latin typeface="Trebuchet MS" panose="020B0603020202020204" pitchFamily="34" charset="0"/>
                <a:ea typeface="+mj-ea"/>
                <a:cs typeface="+mj-cs"/>
              </a:rPr>
            </a:br>
            <a:endParaRPr lang="ru-RU" sz="4800" i="1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840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4125275-7F69-43F4-B658-491CCEBB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980728"/>
            <a:ext cx="6880903" cy="4585475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CE5C4C-86E6-4E2C-B46C-4C65FEF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0486" y="5997089"/>
            <a:ext cx="542556" cy="279400"/>
          </a:xfrm>
        </p:spPr>
        <p:txBody>
          <a:bodyPr/>
          <a:lstStyle/>
          <a:p>
            <a:pPr rtl="0"/>
            <a:fld id="{DF28FB93-0A08-4E7D-8E63-9EFA29F1E093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028" y="1825172"/>
            <a:ext cx="7920880" cy="1625599"/>
          </a:xfrm>
        </p:spPr>
        <p:txBody>
          <a:bodyPr rtlCol="0">
            <a:noAutofit/>
          </a:bodyPr>
          <a:lstStyle/>
          <a:p>
            <a:pPr algn="l"/>
            <a:r>
              <a:rPr lang="ru-RU" sz="6600" dirty="0"/>
              <a:t>СМЫСЛЫ...</a:t>
            </a:r>
            <a:endParaRPr lang="ru" sz="6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064C5F-03A9-442E-AE9A-D45BD2123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6195"/>
          <a:stretch/>
        </p:blipFill>
        <p:spPr>
          <a:xfrm>
            <a:off x="6814492" y="2924944"/>
            <a:ext cx="508560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740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948" y="809352"/>
            <a:ext cx="10225136" cy="1168400"/>
          </a:xfrm>
        </p:spPr>
        <p:txBody>
          <a:bodyPr rtlCol="0">
            <a:normAutofit/>
          </a:bodyPr>
          <a:lstStyle/>
          <a:p>
            <a:pPr rtl="0"/>
            <a:r>
              <a:rPr lang="ru" sz="5400" b="1" cap="all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" sz="4000" b="1" cap="all" dirty="0">
                <a:solidFill>
                  <a:schemeClr val="accent1">
                    <a:lumMod val="75000"/>
                  </a:schemeClr>
                </a:solidFill>
              </a:rPr>
              <a:t>ро </a:t>
            </a:r>
            <a:r>
              <a:rPr lang="ru" sz="5400" b="1" cap="all" dirty="0">
                <a:solidFill>
                  <a:schemeClr val="accent1">
                    <a:lumMod val="75000"/>
                  </a:schemeClr>
                </a:solidFill>
              </a:rPr>
              <a:t>ЦЕЛИ</a:t>
            </a:r>
            <a:r>
              <a:rPr lang="ru" sz="4000" b="1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13"/>
          <p:cNvSpPr>
            <a:spLocks noGrp="1"/>
          </p:cNvSpPr>
          <p:nvPr>
            <p:ph sz="half" idx="2"/>
          </p:nvPr>
        </p:nvSpPr>
        <p:spPr>
          <a:xfrm>
            <a:off x="6022405" y="2564904"/>
            <a:ext cx="5184576" cy="3816424"/>
          </a:xfrm>
        </p:spPr>
        <p:txBody>
          <a:bodyPr rtlCol="0">
            <a:noAutofit/>
          </a:bodyPr>
          <a:lstStyle/>
          <a:p>
            <a:pPr algn="r">
              <a:spcAft>
                <a:spcPts val="2400"/>
              </a:spcAft>
            </a:pPr>
            <a:r>
              <a:rPr lang="ru" sz="2400" b="1" dirty="0">
                <a:solidFill>
                  <a:schemeClr val="accent2">
                    <a:lumMod val="50000"/>
                  </a:schemeClr>
                </a:solidFill>
              </a:rPr>
              <a:t>«Получить хорошее образование»</a:t>
            </a:r>
          </a:p>
          <a:p>
            <a:pPr algn="r">
              <a:spcAft>
                <a:spcPts val="2400"/>
              </a:spcAft>
            </a:pPr>
            <a:r>
              <a:rPr lang="ru" sz="2400" dirty="0">
                <a:solidFill>
                  <a:schemeClr val="accent2">
                    <a:lumMod val="50000"/>
                  </a:schemeClr>
                </a:solidFill>
              </a:rPr>
              <a:t>«Устроиться на хорошую работу»</a:t>
            </a:r>
          </a:p>
          <a:p>
            <a:pPr algn="r">
              <a:spcAft>
                <a:spcPts val="2400"/>
              </a:spcAft>
            </a:pPr>
            <a:r>
              <a:rPr lang="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«Хорошо зарабатывать»</a:t>
            </a:r>
          </a:p>
          <a:p>
            <a:pPr algn="r"/>
            <a:r>
              <a:rPr lang="ru" sz="2400" dirty="0">
                <a:solidFill>
                  <a:schemeClr val="accent2">
                    <a:lumMod val="50000"/>
                  </a:schemeClr>
                </a:solidFill>
              </a:rPr>
              <a:t>«...?»</a:t>
            </a:r>
          </a:p>
          <a:p>
            <a:pPr algn="r"/>
            <a:endParaRPr lang="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81844" y="2132856"/>
            <a:ext cx="4896544" cy="3168352"/>
            <a:chOff x="1125860" y="2204864"/>
            <a:chExt cx="4896544" cy="3168352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1125860" y="2204864"/>
              <a:ext cx="4896544" cy="3168352"/>
            </a:xfrm>
            <a:prstGeom prst="cloudCallout">
              <a:avLst>
                <a:gd name="adj1" fmla="val 55421"/>
                <a:gd name="adj2" fmla="val 58090"/>
              </a:avLst>
            </a:prstGeom>
            <a:solidFill>
              <a:srgbClr val="B0AE5E">
                <a:alpha val="8666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916" y="2975464"/>
              <a:ext cx="388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3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Чего ты хочешь добиться в жизни?...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6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13"/>
          <p:cNvSpPr>
            <a:spLocks noGrp="1"/>
          </p:cNvSpPr>
          <p:nvPr>
            <p:ph sz="half" idx="2"/>
          </p:nvPr>
        </p:nvSpPr>
        <p:spPr>
          <a:xfrm>
            <a:off x="1313238" y="2652316"/>
            <a:ext cx="4464496" cy="3456384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ru" sz="3200" b="1" dirty="0">
                <a:solidFill>
                  <a:schemeClr val="accent2">
                    <a:lumMod val="50000"/>
                  </a:schemeClr>
                </a:solidFill>
              </a:rPr>
              <a:t>«У меня будет престижная, хорошо оплачиваемая работа... </a:t>
            </a:r>
            <a:r>
              <a:rPr lang="ru" sz="3200" dirty="0">
                <a:solidFill>
                  <a:schemeClr val="accent2">
                    <a:lumMod val="50000"/>
                  </a:schemeClr>
                </a:solidFill>
              </a:rPr>
              <a:t>Наверное, своя семья...»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8868" y="53732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venture" pitchFamily="2" charset="0"/>
                <a:ea typeface="+mn-ea"/>
                <a:cs typeface="+mn-cs"/>
              </a:rPr>
              <a:t>1. Алиса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065766" y="2193177"/>
            <a:ext cx="4896544" cy="3384376"/>
            <a:chOff x="4654252" y="1988840"/>
            <a:chExt cx="4896544" cy="3384376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4654252" y="1988840"/>
              <a:ext cx="4896544" cy="3384376"/>
            </a:xfrm>
            <a:prstGeom prst="cloudCallout">
              <a:avLst>
                <a:gd name="adj1" fmla="val -49882"/>
                <a:gd name="adj2" fmla="val 58747"/>
              </a:avLst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0316" y="2508930"/>
              <a:ext cx="374441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702D">
                      <a:lumMod val="75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Как ты представляешь  свою жизнь                       через 10 лет?...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313238" y="1124744"/>
            <a:ext cx="10225136" cy="1168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 sz="4800" b="1" cap="all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" sz="3200" b="1" cap="all" dirty="0">
                <a:solidFill>
                  <a:schemeClr val="accent1">
                    <a:lumMod val="75000"/>
                  </a:schemeClr>
                </a:solidFill>
              </a:rPr>
              <a:t>ро </a:t>
            </a:r>
            <a:r>
              <a:rPr lang="ru" sz="4400" b="1" cap="all" dirty="0">
                <a:solidFill>
                  <a:schemeClr val="accent1">
                    <a:lumMod val="75000"/>
                  </a:schemeClr>
                </a:solidFill>
              </a:rPr>
              <a:t>жизненную перспективу</a:t>
            </a:r>
            <a:r>
              <a:rPr lang="ru" sz="3200" b="1" cap="all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4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0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6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7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8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9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0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6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7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8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9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0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6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7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8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9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1035</Words>
  <Application>Microsoft Office PowerPoint</Application>
  <PresentationFormat>Произвольный</PresentationFormat>
  <Paragraphs>195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Adventure</vt:lpstr>
      <vt:lpstr>Arial</vt:lpstr>
      <vt:lpstr>Constantia</vt:lpstr>
      <vt:lpstr>Trebuchet MS</vt:lpstr>
      <vt:lpstr>Wingdings</vt:lpstr>
      <vt:lpstr>Натуральные материалы</vt:lpstr>
      <vt:lpstr>ПРАКТИКУМ  педагогической бдительности:  «ЗАМЕТИТЬ…»</vt:lpstr>
      <vt:lpstr>Презентация PowerPoint</vt:lpstr>
      <vt:lpstr>ОТВЕТСТВЕННОСТЬ</vt:lpstr>
      <vt:lpstr>Презентация PowerPoint</vt:lpstr>
      <vt:lpstr>Презентация PowerPoint</vt:lpstr>
      <vt:lpstr>Презентация PowerPoint</vt:lpstr>
      <vt:lpstr>СМЫСЛЫ...</vt:lpstr>
      <vt:lpstr>Про ЦЕЛИ:</vt:lpstr>
      <vt:lpstr>Презентация PowerPoint</vt:lpstr>
      <vt:lpstr>«Дары» ВРЕМЕНИ:</vt:lpstr>
      <vt:lpstr>Презентация PowerPoint</vt:lpstr>
      <vt:lpstr>Презентация PowerPoint</vt:lpstr>
      <vt:lpstr>«КРЫСИНЫЙ ПАРК»</vt:lpstr>
      <vt:lpstr>Презентация PowerPoint</vt:lpstr>
      <vt:lpstr>Презентация PowerPoint</vt:lpstr>
      <vt:lpstr>Зона нашей ОТВЕТСТВЕННОСТИ:</vt:lpstr>
      <vt:lpstr>МОТИВЫ  суицидального поведения</vt:lpstr>
      <vt:lpstr>«МЕСТЬ»</vt:lpstr>
      <vt:lpstr>«ПРОТЕСТ»</vt:lpstr>
      <vt:lpstr>«ПРИЗЫВ»</vt:lpstr>
      <vt:lpstr>«ИЗБЕГАНИЕ ПОСЛЕДСТВИЙ»</vt:lpstr>
      <vt:lpstr>«САМОНАКАЗАНИЕ»</vt:lpstr>
      <vt:lpstr>«ОТКАЗ от СЕБЯ»</vt:lpstr>
      <vt:lpstr>ПРИНУЖДЕНИЕ</vt:lpstr>
      <vt:lpstr>Презентация PowerPoint</vt:lpstr>
      <vt:lpstr>ЧУВСТВА, провоцирующие                                                     суицидальное поведение:</vt:lpstr>
      <vt:lpstr>СОБЫТИЯ, провоцирующие                                                     суицидальное поведение:</vt:lpstr>
      <vt:lpstr>«ПРОВОКАТОРЫ» суицидального поведения:</vt:lpstr>
      <vt:lpstr>Презентация PowerPoint</vt:lpstr>
      <vt:lpstr>Презентация PowerPoint</vt:lpstr>
      <vt:lpstr>Презентация PowerPoint</vt:lpstr>
      <vt:lpstr>Использовать ОСТОРОЖНО! </vt:lpstr>
      <vt:lpstr>МАРКЕРЫ  суицидального поведения</vt:lpstr>
      <vt:lpstr>МАРКЕРЫ  суицидального поведения:</vt:lpstr>
      <vt:lpstr>Маркеры ЭМОЦИЙ:</vt:lpstr>
      <vt:lpstr>Маркеры ДЕЙСТВИЙ:</vt:lpstr>
      <vt:lpstr>Маркеры РЕЧИ:</vt:lpstr>
      <vt:lpstr>ВАЖНО  ПОМНИТЬ:</vt:lpstr>
      <vt:lpstr>Презентация PowerPoint</vt:lpstr>
      <vt:lpstr>Не всякое суицидальное поведение заканчивается суицидом… НО</vt:lpstr>
      <vt:lpstr>Презентация PowerPoint</vt:lpstr>
      <vt:lpstr>ЧТО ДЕЛАТЬ?</vt:lpstr>
      <vt:lpstr>ФАКТОРЫ, снижающие суицидальные риски</vt:lpstr>
      <vt:lpstr>Презентация PowerPoint</vt:lpstr>
      <vt:lpstr>АНКЕТА                     для РОДИТЕЛЯ</vt:lpstr>
      <vt:lpstr>АНКЕТА                     для ПОДРОСТКА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РЕЗУЛЬТАТЫ…</vt:lpstr>
      <vt:lpstr>РЕЦЕПТ:</vt:lpstr>
      <vt:lpstr>8(812)708-40-41 8-800-2000-122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УчебныеПрезентации.рф</dc:creator>
  <cp:lastModifiedBy>Шулева Е И</cp:lastModifiedBy>
  <cp:revision>97</cp:revision>
  <dcterms:created xsi:type="dcterms:W3CDTF">2018-03-17T09:51:15Z</dcterms:created>
  <dcterms:modified xsi:type="dcterms:W3CDTF">2025-03-27T10:33:15Z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